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42"/>
  </p:notesMasterIdLst>
  <p:handoutMasterIdLst>
    <p:handoutMasterId r:id="rId43"/>
  </p:handoutMasterIdLst>
  <p:sldIdLst>
    <p:sldId id="256" r:id="rId2"/>
    <p:sldId id="274"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20" r:id="rId34"/>
    <p:sldId id="312" r:id="rId35"/>
    <p:sldId id="313" r:id="rId36"/>
    <p:sldId id="314" r:id="rId37"/>
    <p:sldId id="319" r:id="rId38"/>
    <p:sldId id="321" r:id="rId39"/>
    <p:sldId id="322" r:id="rId40"/>
    <p:sldId id="281"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varScale="1">
        <p:scale>
          <a:sx n="71" d="100"/>
          <a:sy n="71" d="100"/>
        </p:scale>
        <p:origin x="-135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8031DD8-C98C-4B33-80DB-046FD87B2216}" type="datetimeFigureOut">
              <a:rPr lang="en-US" smtClean="0"/>
              <a:t>7/9/2017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5DFC6E-3D76-4246-B003-164508E5334A}" type="slidenum">
              <a:rPr lang="en-US" smtClean="0"/>
              <a:t>‹#›</a:t>
            </a:fld>
            <a:endParaRPr lang="en-US"/>
          </a:p>
        </p:txBody>
      </p:sp>
    </p:spTree>
    <p:extLst>
      <p:ext uri="{BB962C8B-B14F-4D97-AF65-F5344CB8AC3E}">
        <p14:creationId xmlns:p14="http://schemas.microsoft.com/office/powerpoint/2010/main" val="773400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45FA93-354C-42E5-ACD9-F5E3EE266979}" type="datetimeFigureOut">
              <a:rPr lang="en-US" smtClean="0"/>
              <a:t>7/9/2017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47677F-551D-4DF9-835A-346AD81DF021}" type="slidenum">
              <a:rPr lang="en-US" smtClean="0"/>
              <a:t>‹#›</a:t>
            </a:fld>
            <a:endParaRPr lang="en-US"/>
          </a:p>
        </p:txBody>
      </p:sp>
    </p:spTree>
    <p:extLst>
      <p:ext uri="{BB962C8B-B14F-4D97-AF65-F5344CB8AC3E}">
        <p14:creationId xmlns:p14="http://schemas.microsoft.com/office/powerpoint/2010/main" val="4213607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147677F-551D-4DF9-835A-346AD81DF021}" type="slidenum">
              <a:rPr lang="en-US" smtClean="0"/>
              <a:t>1</a:t>
            </a:fld>
            <a:endParaRPr lang="en-US"/>
          </a:p>
        </p:txBody>
      </p:sp>
    </p:spTree>
    <p:extLst>
      <p:ext uri="{BB962C8B-B14F-4D97-AF65-F5344CB8AC3E}">
        <p14:creationId xmlns:p14="http://schemas.microsoft.com/office/powerpoint/2010/main" val="3882867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7/9/2017</a:t>
            </a:fld>
            <a:endParaRPr lang="en-US"/>
          </a:p>
        </p:txBody>
      </p:sp>
      <p:sp>
        <p:nvSpPr>
          <p:cNvPr id="8" name="Slide Number Placeholder 7"/>
          <p:cNvSpPr>
            <a:spLocks noGrp="1"/>
          </p:cNvSpPr>
          <p:nvPr>
            <p:ph type="sldNum" sz="quarter" idx="11"/>
          </p:nvPr>
        </p:nvSpPr>
        <p:spPr/>
        <p:txBody>
          <a:bodyPr/>
          <a:lstStyle/>
          <a:p>
            <a:fld id="{B6F15528-21DE-4FAA-801E-634DDDAF4B2B}"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1D8BD707-D9CF-40AE-B4C6-C98DA3205C09}" type="datetimeFigureOut">
              <a:rPr lang="en-US" smtClean="0"/>
              <a:pPr/>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1D8BD707-D9CF-40AE-B4C6-C98DA3205C09}" type="datetimeFigureOut">
              <a:rPr lang="en-US" smtClean="0"/>
              <a:pPr/>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7/9/2017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1D8BD707-D9CF-40AE-B4C6-C98DA3205C09}" type="datetimeFigureOut">
              <a:rPr lang="en-US" smtClean="0"/>
              <a:pPr/>
              <a:t>7/9/2017</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B6F15528-21DE-4FAA-801E-634DDDAF4B2B}" type="slidenum">
              <a:rPr lang="en-US" smtClean="0"/>
              <a:pPr/>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nkushloadrunner.visualstudio.com/MyFirstProject" TargetMode="External"/><Relationship Id="rId2" Type="http://schemas.openxmlformats.org/officeDocument/2006/relationships/hyperlink" Target="https://www.visualstudio.com/team-services/cloud-load-test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blogs.msdn.microsoft.com/slumley/2009/11/06/vsts-2010-feature-load-testing-run-comparison-report-in-excel/" TargetMode="External"/><Relationship Id="rId2" Type="http://schemas.openxmlformats.org/officeDocument/2006/relationships/hyperlink" Target="https://blogs.msdn.microsoft.com/slumley/2009/05/22/vsts-2010-feature-load-test-excel-report-integration/"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msdn.microsoft.com/en-us/library/dd695837(v=vs.110).aspx" TargetMode="External"/><Relationship Id="rId2" Type="http://schemas.openxmlformats.org/officeDocument/2006/relationships/hyperlink" Target="https://msdn.microsoft.com/en-us/library/ee390841(v=vs.110).aspx" TargetMode="External"/><Relationship Id="rId1" Type="http://schemas.openxmlformats.org/officeDocument/2006/relationships/slideLayout" Target="../slideLayouts/slideLayout2.xml"/><Relationship Id="rId4" Type="http://schemas.openxmlformats.org/officeDocument/2006/relationships/hyperlink" Target="https://msdn.microsoft.com/en-us/library/hh546459.aspx"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msdn.microsoft.com/en-us/library/ff423846.asp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Load Test Execution</a:t>
            </a:r>
            <a:endParaRPr lang="en-US" dirty="0"/>
          </a:p>
        </p:txBody>
      </p:sp>
      <p:sp>
        <p:nvSpPr>
          <p:cNvPr id="5" name="Text Placeholder 4"/>
          <p:cNvSpPr>
            <a:spLocks noGrp="1"/>
          </p:cNvSpPr>
          <p:nvPr>
            <p:ph type="body" idx="1"/>
          </p:nvPr>
        </p:nvSpPr>
        <p:spPr/>
        <p:txBody>
          <a:bodyPr/>
          <a:lstStyle/>
          <a:p>
            <a:r>
              <a:rPr lang="en-US" dirty="0" smtClean="0"/>
              <a:t>Day 3 - Chapter </a:t>
            </a:r>
            <a:r>
              <a:rPr lang="en-US" dirty="0"/>
              <a:t>1</a:t>
            </a:r>
          </a:p>
        </p:txBody>
      </p:sp>
    </p:spTree>
    <p:extLst>
      <p:ext uri="{BB962C8B-B14F-4D97-AF65-F5344CB8AC3E}">
        <p14:creationId xmlns:p14="http://schemas.microsoft.com/office/powerpoint/2010/main" val="10776550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Add scripts to the test and provide percentage</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Add relevant scripts from your solution</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percentage of total iterations across each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533400" y="21336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Mixed test with known number of users across each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percentage of virtual users across each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533400" y="2209800"/>
            <a:ext cx="79248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Mixed test with number of iterations for every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533400" y="2133600"/>
            <a:ext cx="79248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number of iterations to complete for every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1304641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Run all scripts for same users but sequentially (one by one)</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1304641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scripts and their order, no distribution needed</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848600" cy="4267200"/>
          </a:xfrm>
          <a:prstGeom prst="rect">
            <a:avLst/>
          </a:prstGeom>
        </p:spPr>
      </p:pic>
    </p:spTree>
    <p:extLst>
      <p:ext uri="{BB962C8B-B14F-4D97-AF65-F5344CB8AC3E}">
        <p14:creationId xmlns:p14="http://schemas.microsoft.com/office/powerpoint/2010/main" val="11628558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network parameters (LAN for NO network restrictions)</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772400" cy="4343400"/>
          </a:xfrm>
          <a:prstGeom prst="rect">
            <a:avLst/>
          </a:prstGeom>
        </p:spPr>
      </p:pic>
    </p:spTree>
    <p:extLst>
      <p:ext uri="{BB962C8B-B14F-4D97-AF65-F5344CB8AC3E}">
        <p14:creationId xmlns:p14="http://schemas.microsoft.com/office/powerpoint/2010/main" val="1162855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smtClean="0"/>
              <a:t>Load Test Execution</a:t>
            </a:r>
            <a:endParaRPr lang="en-US" sz="3800" dirty="0"/>
          </a:p>
        </p:txBody>
      </p:sp>
      <p:sp>
        <p:nvSpPr>
          <p:cNvPr id="5" name="Content Placeholder 4"/>
          <p:cNvSpPr>
            <a:spLocks noGrp="1"/>
          </p:cNvSpPr>
          <p:nvPr>
            <p:ph idx="1"/>
          </p:nvPr>
        </p:nvSpPr>
        <p:spPr/>
        <p:txBody>
          <a:bodyPr>
            <a:normAutofit/>
          </a:bodyPr>
          <a:lstStyle/>
          <a:p>
            <a:r>
              <a:rPr lang="en-US" sz="2000" b="1" dirty="0" smtClean="0"/>
              <a:t>Right click on a project in Sol Explorer and add Load Test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533400" y="2133600"/>
            <a:ext cx="7924800" cy="4419600"/>
          </a:xfrm>
          <a:prstGeom prst="rect">
            <a:avLst/>
          </a:prstGeom>
        </p:spPr>
      </p:pic>
    </p:spTree>
    <p:extLst>
      <p:ext uri="{BB962C8B-B14F-4D97-AF65-F5344CB8AC3E}">
        <p14:creationId xmlns:p14="http://schemas.microsoft.com/office/powerpoint/2010/main" val="7466729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browser mix in case need multiple browsers </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267200"/>
          </a:xfrm>
          <a:prstGeom prst="rect">
            <a:avLst/>
          </a:prstGeom>
        </p:spPr>
      </p:pic>
    </p:spTree>
    <p:extLst>
      <p:ext uri="{BB962C8B-B14F-4D97-AF65-F5344CB8AC3E}">
        <p14:creationId xmlns:p14="http://schemas.microsoft.com/office/powerpoint/2010/main" val="11628558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monitoring counters to monitor and server name</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533400" y="2133600"/>
            <a:ext cx="7924800" cy="4343400"/>
          </a:xfrm>
          <a:prstGeom prst="rect">
            <a:avLst/>
          </a:prstGeom>
        </p:spPr>
      </p:pic>
    </p:spTree>
    <p:extLst>
      <p:ext uri="{BB962C8B-B14F-4D97-AF65-F5344CB8AC3E}">
        <p14:creationId xmlns:p14="http://schemas.microsoft.com/office/powerpoint/2010/main" val="1162855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Test added to a project and it has properties for all elements</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609600" y="2057400"/>
            <a:ext cx="7772400" cy="4419600"/>
          </a:xfrm>
          <a:prstGeom prst="rect">
            <a:avLst/>
          </a:prstGeom>
        </p:spPr>
      </p:pic>
    </p:spTree>
    <p:extLst>
      <p:ext uri="{BB962C8B-B14F-4D97-AF65-F5344CB8AC3E}">
        <p14:creationId xmlns:p14="http://schemas.microsoft.com/office/powerpoint/2010/main" val="271801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Run setting has additional property like SQL tracing</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772400" cy="4343400"/>
          </a:xfrm>
          <a:prstGeom prst="rect">
            <a:avLst/>
          </a:prstGeom>
        </p:spPr>
      </p:pic>
    </p:spTree>
    <p:extLst>
      <p:ext uri="{BB962C8B-B14F-4D97-AF65-F5344CB8AC3E}">
        <p14:creationId xmlns:p14="http://schemas.microsoft.com/office/powerpoint/2010/main" val="26236377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Captured SQL trace can be analyzed using Load Test Analyzer</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7" y="2057400"/>
            <a:ext cx="7015163" cy="4552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err="1" smtClean="0"/>
              <a:t>WebTest</a:t>
            </a:r>
            <a:r>
              <a:rPr lang="en-US" sz="2000" b="1" dirty="0" smtClean="0"/>
              <a:t> connection allows to manage agent’s utilization</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Test added to a project and it has properties for all elements</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57400"/>
            <a:ext cx="5979454" cy="4519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Irrelevant counters can be deleted for a test</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772400" cy="4343400"/>
          </a:xfrm>
          <a:prstGeom prst="rect">
            <a:avLst/>
          </a:prstGeom>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After test completion, results looks like this</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Saved test results can be fetched from SQL server table</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772400" cy="4267200"/>
          </a:xfrm>
          <a:prstGeom prst="rect">
            <a:avLst/>
          </a:prstGeom>
        </p:spPr>
      </p:pic>
    </p:spTree>
    <p:extLst>
      <p:ext uri="{BB962C8B-B14F-4D97-AF65-F5344CB8AC3E}">
        <p14:creationId xmlns:p14="http://schemas.microsoft.com/office/powerpoint/2010/main" val="38285232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Two Options: Cloud Based Load Test or On-premise Local Test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609600" y="2209800"/>
            <a:ext cx="7772400" cy="4267200"/>
          </a:xfrm>
          <a:prstGeom prst="rect">
            <a:avLst/>
          </a:prstGeom>
        </p:spPr>
      </p:pic>
    </p:spTree>
    <p:extLst>
      <p:ext uri="{BB962C8B-B14F-4D97-AF65-F5344CB8AC3E}">
        <p14:creationId xmlns:p14="http://schemas.microsoft.com/office/powerpoint/2010/main" val="20690708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For trial purpose, create a Cloud based account</a:t>
            </a:r>
          </a:p>
          <a:p>
            <a:pPr lvl="1"/>
            <a:r>
              <a:rPr lang="en-US" sz="1200" dirty="0">
                <a:hlinkClick r:id="rId2"/>
              </a:rPr>
              <a:t>https://www.visualstudio.com/team-services/cloud-load-testing</a:t>
            </a:r>
            <a:r>
              <a:rPr lang="en-US" sz="1200" dirty="0" smtClean="0">
                <a:hlinkClick r:id="rId2"/>
              </a:rPr>
              <a:t>/</a:t>
            </a:r>
            <a:endParaRPr lang="en-US" sz="1200" dirty="0" smtClean="0"/>
          </a:p>
          <a:p>
            <a:endParaRPr lang="en-US" sz="2000" b="1" dirty="0" smtClean="0"/>
          </a:p>
          <a:p>
            <a:r>
              <a:rPr lang="en-US" sz="2000" b="1" dirty="0" smtClean="0"/>
              <a:t>It will create your own Cloud based team services account</a:t>
            </a:r>
          </a:p>
          <a:p>
            <a:pPr lvl="1"/>
            <a:r>
              <a:rPr lang="en-US" sz="1200" u="sng" dirty="0">
                <a:hlinkClick r:id="rId3"/>
              </a:rPr>
              <a:t>https://ankushloadrunner.visualstudio.com/MyFirstProject</a:t>
            </a:r>
            <a:endParaRPr lang="en-US" sz="1200" dirty="0"/>
          </a:p>
          <a:p>
            <a:pPr lvl="1"/>
            <a:endParaRPr lang="en-US" sz="1200" b="1" dirty="0"/>
          </a:p>
          <a:p>
            <a:r>
              <a:rPr lang="en-US" sz="2000" b="1" dirty="0" smtClean="0"/>
              <a:t>Use this as input while creating a Load Test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spTree>
    <p:extLst>
      <p:ext uri="{BB962C8B-B14F-4D97-AF65-F5344CB8AC3E}">
        <p14:creationId xmlns:p14="http://schemas.microsoft.com/office/powerpoint/2010/main" val="2124990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Connect to your cloud based account through team services</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3558259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Account will be visible while creating new load test</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772400" cy="4343400"/>
          </a:xfrm>
          <a:prstGeom prst="rect">
            <a:avLst/>
          </a:prstGeom>
        </p:spPr>
      </p:pic>
    </p:spTree>
    <p:extLst>
      <p:ext uri="{BB962C8B-B14F-4D97-AF65-F5344CB8AC3E}">
        <p14:creationId xmlns:p14="http://schemas.microsoft.com/office/powerpoint/2010/main" val="35582597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Select region of data center from where you want to run test</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533400" y="2209800"/>
            <a:ext cx="7848600" cy="4267200"/>
          </a:xfrm>
          <a:prstGeom prst="rect">
            <a:avLst/>
          </a:prstGeom>
        </p:spPr>
      </p:pic>
    </p:spTree>
    <p:extLst>
      <p:ext uri="{BB962C8B-B14F-4D97-AF65-F5344CB8AC3E}">
        <p14:creationId xmlns:p14="http://schemas.microsoft.com/office/powerpoint/2010/main" val="1062224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a:xfrm>
            <a:off x="457200" y="1600200"/>
            <a:ext cx="8763000" cy="4525963"/>
          </a:xfrm>
        </p:spPr>
        <p:txBody>
          <a:bodyPr>
            <a:normAutofit/>
          </a:bodyPr>
          <a:lstStyle/>
          <a:p>
            <a:r>
              <a:rPr lang="en-US" sz="2000" b="1" dirty="0" smtClean="0"/>
              <a:t>Load Test can also be created directly on a Cloud account as well</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848600" cy="4267200"/>
          </a:xfrm>
          <a:prstGeom prst="rect">
            <a:avLst/>
          </a:prstGeom>
        </p:spPr>
      </p:pic>
    </p:spTree>
    <p:extLst>
      <p:ext uri="{BB962C8B-B14F-4D97-AF65-F5344CB8AC3E}">
        <p14:creationId xmlns:p14="http://schemas.microsoft.com/office/powerpoint/2010/main" val="35582597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Upload a Visual Studio Test on a Cloud</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3558259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Select file and click OK</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7" name="Picture 6"/>
          <p:cNvPicPr/>
          <p:nvPr/>
        </p:nvPicPr>
        <p:blipFill>
          <a:blip r:embed="rId2"/>
          <a:stretch>
            <a:fillRect/>
          </a:stretch>
        </p:blipFill>
        <p:spPr>
          <a:xfrm>
            <a:off x="609600" y="2133600"/>
            <a:ext cx="7772400" cy="4343400"/>
          </a:xfrm>
          <a:prstGeom prst="rect">
            <a:avLst/>
          </a:prstGeom>
        </p:spPr>
      </p:pic>
    </p:spTree>
    <p:extLst>
      <p:ext uri="{BB962C8B-B14F-4D97-AF65-F5344CB8AC3E}">
        <p14:creationId xmlns:p14="http://schemas.microsoft.com/office/powerpoint/2010/main" val="17411884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Some error while creating a Load Test</a:t>
            </a:r>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696200" cy="4343400"/>
          </a:xfrm>
          <a:prstGeom prst="rect">
            <a:avLst/>
          </a:prstGeom>
        </p:spPr>
      </p:pic>
    </p:spTree>
    <p:extLst>
      <p:ext uri="{BB962C8B-B14F-4D97-AF65-F5344CB8AC3E}">
        <p14:creationId xmlns:p14="http://schemas.microsoft.com/office/powerpoint/2010/main" val="40621762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smtClean="0"/>
              <a:t>Reporting Feature</a:t>
            </a:r>
            <a:endParaRPr lang="en-US" sz="3800" dirty="0"/>
          </a:p>
        </p:txBody>
      </p:sp>
      <p:sp>
        <p:nvSpPr>
          <p:cNvPr id="5" name="Content Placeholder 4"/>
          <p:cNvSpPr>
            <a:spLocks noGrp="1"/>
          </p:cNvSpPr>
          <p:nvPr>
            <p:ph idx="1"/>
          </p:nvPr>
        </p:nvSpPr>
        <p:spPr/>
        <p:txBody>
          <a:bodyPr>
            <a:normAutofit/>
          </a:bodyPr>
          <a:lstStyle/>
          <a:p>
            <a:r>
              <a:rPr lang="en-US" sz="2000" b="1" dirty="0" smtClean="0"/>
              <a:t>Report Generation using Excel</a:t>
            </a:r>
          </a:p>
          <a:p>
            <a:pPr lvl="1"/>
            <a:r>
              <a:rPr lang="en-US" sz="1200" b="1" dirty="0">
                <a:hlinkClick r:id="rId2"/>
              </a:rPr>
              <a:t>https://blogs.msdn.microsoft.com/slumley/2009/05/22/vsts-2010-feature-load-test-excel-report-integration</a:t>
            </a:r>
            <a:r>
              <a:rPr lang="en-US" sz="1200" b="1" dirty="0" smtClean="0">
                <a:hlinkClick r:id="rId2"/>
              </a:rPr>
              <a:t>/</a:t>
            </a:r>
            <a:endParaRPr lang="en-US" sz="1200" b="1" dirty="0" smtClean="0"/>
          </a:p>
          <a:p>
            <a:pPr lvl="1"/>
            <a:endParaRPr lang="en-US" sz="1200" b="1" dirty="0"/>
          </a:p>
          <a:p>
            <a:pPr lvl="1"/>
            <a:r>
              <a:rPr lang="en-US" sz="1200" b="1" dirty="0">
                <a:hlinkClick r:id="rId3"/>
              </a:rPr>
              <a:t>https://blogs.msdn.microsoft.com/slumley/2009/11/06/vsts-2010-feature-load-testing-run-comparison-report-in-excel</a:t>
            </a:r>
            <a:r>
              <a:rPr lang="en-US" sz="1200" b="1" dirty="0" smtClean="0">
                <a:hlinkClick r:id="rId3"/>
              </a:rPr>
              <a:t>/</a:t>
            </a:r>
            <a:endParaRPr lang="en-US" sz="1200" b="1" dirty="0" smtClean="0"/>
          </a:p>
          <a:p>
            <a:pPr lvl="1"/>
            <a:endParaRPr lang="en-US" sz="12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spTree>
    <p:extLst>
      <p:ext uri="{BB962C8B-B14F-4D97-AF65-F5344CB8AC3E}">
        <p14:creationId xmlns:p14="http://schemas.microsoft.com/office/powerpoint/2010/main" val="17000690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smtClean="0"/>
              <a:t>Installing and Configuring Agent</a:t>
            </a:r>
            <a:endParaRPr lang="en-US" sz="3800" dirty="0"/>
          </a:p>
        </p:txBody>
      </p:sp>
      <p:sp>
        <p:nvSpPr>
          <p:cNvPr id="5" name="Content Placeholder 4"/>
          <p:cNvSpPr>
            <a:spLocks noGrp="1"/>
          </p:cNvSpPr>
          <p:nvPr>
            <p:ph idx="1"/>
          </p:nvPr>
        </p:nvSpPr>
        <p:spPr/>
        <p:txBody>
          <a:bodyPr>
            <a:normAutofit/>
          </a:bodyPr>
          <a:lstStyle/>
          <a:p>
            <a:r>
              <a:rPr lang="en-US" sz="2000" b="1" dirty="0" smtClean="0"/>
              <a:t>Test </a:t>
            </a:r>
            <a:r>
              <a:rPr lang="en-US" sz="2000" b="1" dirty="0"/>
              <a:t>Agent, SQL server, Controller </a:t>
            </a:r>
            <a:r>
              <a:rPr lang="en-US" sz="2000" b="1" dirty="0" smtClean="0"/>
              <a:t>sizing</a:t>
            </a:r>
            <a:endParaRPr lang="en-US" sz="2000" b="1" dirty="0"/>
          </a:p>
          <a:p>
            <a:pPr lvl="2"/>
            <a:r>
              <a:rPr lang="en-US" sz="1200" b="1" dirty="0" smtClean="0">
                <a:hlinkClick r:id="rId2"/>
              </a:rPr>
              <a:t>https</a:t>
            </a:r>
            <a:r>
              <a:rPr lang="en-US" sz="1200" b="1" dirty="0">
                <a:hlinkClick r:id="rId2"/>
              </a:rPr>
              <a:t>://msdn.microsoft.com/en-us/library/ee390841(v=vs.110).</a:t>
            </a:r>
            <a:r>
              <a:rPr lang="en-US" sz="1200" b="1" dirty="0" smtClean="0">
                <a:hlinkClick r:id="rId2"/>
              </a:rPr>
              <a:t>aspx</a:t>
            </a:r>
            <a:endParaRPr lang="en-US" sz="1200" b="1" dirty="0" smtClean="0"/>
          </a:p>
          <a:p>
            <a:pPr lvl="2"/>
            <a:endParaRPr lang="en-US" sz="1200" b="1" dirty="0" smtClean="0"/>
          </a:p>
          <a:p>
            <a:r>
              <a:rPr lang="en-US" sz="2000" b="1" dirty="0" smtClean="0"/>
              <a:t>Adding </a:t>
            </a:r>
            <a:r>
              <a:rPr lang="en-US" sz="2000" b="1" dirty="0"/>
              <a:t>or removing </a:t>
            </a:r>
            <a:r>
              <a:rPr lang="en-US" sz="2000" b="1" dirty="0" smtClean="0"/>
              <a:t>agent</a:t>
            </a:r>
          </a:p>
          <a:p>
            <a:pPr lvl="1"/>
            <a:r>
              <a:rPr lang="en-US" sz="1200" b="1" dirty="0" smtClean="0">
                <a:hlinkClick r:id="rId3"/>
              </a:rPr>
              <a:t>https</a:t>
            </a:r>
            <a:r>
              <a:rPr lang="en-US" sz="1200" b="1" dirty="0">
                <a:hlinkClick r:id="rId3"/>
              </a:rPr>
              <a:t>://msdn.microsoft.com/en-us/library/dd695837(v=vs.110).</a:t>
            </a:r>
            <a:r>
              <a:rPr lang="en-US" sz="1200" b="1" dirty="0" smtClean="0">
                <a:hlinkClick r:id="rId3"/>
              </a:rPr>
              <a:t>aspx</a:t>
            </a:r>
            <a:endParaRPr lang="en-US" sz="1200" b="1" dirty="0" smtClean="0"/>
          </a:p>
          <a:p>
            <a:pPr lvl="1"/>
            <a:r>
              <a:rPr lang="en-US" sz="1200" b="1" dirty="0">
                <a:hlinkClick r:id="rId4"/>
              </a:rPr>
              <a:t>https://</a:t>
            </a:r>
            <a:r>
              <a:rPr lang="en-US" sz="1200" b="1" dirty="0" smtClean="0">
                <a:hlinkClick r:id="rId4"/>
              </a:rPr>
              <a:t>msdn.microsoft.com/en-us/library/hh546459.aspx</a:t>
            </a:r>
            <a:endParaRPr lang="en-US" sz="1200" b="1" dirty="0" smtClean="0"/>
          </a:p>
          <a:p>
            <a:endParaRPr lang="en-US" sz="2000" b="1" dirty="0"/>
          </a:p>
          <a:p>
            <a:endParaRPr lang="en-US" sz="2000" b="1" dirty="0"/>
          </a:p>
        </p:txBody>
      </p:sp>
    </p:spTree>
    <p:extLst>
      <p:ext uri="{BB962C8B-B14F-4D97-AF65-F5344CB8AC3E}">
        <p14:creationId xmlns:p14="http://schemas.microsoft.com/office/powerpoint/2010/main" val="2943389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Provide Scenario Details like test duration, test iteration, Sampling rate (capture </a:t>
            </a:r>
            <a:r>
              <a:rPr lang="en-US" sz="2000" b="1" dirty="0" err="1" smtClean="0"/>
              <a:t>perf</a:t>
            </a:r>
            <a:r>
              <a:rPr lang="en-US" sz="2000" b="1" dirty="0" smtClean="0"/>
              <a:t> counters) and Validation level </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3622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8207949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Identify response of a request where dynamic value exists</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209800"/>
            <a:ext cx="7848600" cy="42672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Sampling rate is a frequency of capturing performance counters during load test duration. Following table shows frequency value depending up on load test duration to avoid excess data which may create performance problems while plotting graphs</a:t>
            </a:r>
          </a:p>
          <a:p>
            <a:endParaRPr lang="en-US" sz="2000" b="1" dirty="0" smtClean="0"/>
          </a:p>
          <a:p>
            <a:pPr marL="400050" lvl="1" indent="0">
              <a:buNone/>
            </a:pPr>
            <a:r>
              <a:rPr lang="en-US" sz="1200" b="1" dirty="0" smtClean="0">
                <a:hlinkClick r:id="rId2"/>
              </a:rPr>
              <a:t>https</a:t>
            </a:r>
            <a:r>
              <a:rPr lang="en-US" sz="1200" b="1" dirty="0">
                <a:hlinkClick r:id="rId2"/>
              </a:rPr>
              <a:t>://</a:t>
            </a:r>
            <a:r>
              <a:rPr lang="en-US" sz="1200" b="1" dirty="0" smtClean="0">
                <a:hlinkClick r:id="rId2"/>
              </a:rPr>
              <a:t>msdn.microsoft.com/en-us/library/ff423846.aspx</a:t>
            </a:r>
            <a:endParaRPr lang="en-US" sz="12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3962400"/>
            <a:ext cx="3457575"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Think time in scripts can be overridden here and add pacing</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3434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Design a scenario as per requirement (constant or step load)</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r>
              <a:rPr lang="en-US" sz="2000" b="1" dirty="0" smtClean="0"/>
              <a:t>e</a:t>
            </a:r>
            <a:endParaRPr lang="en-US" sz="2000" b="1" dirty="0"/>
          </a:p>
        </p:txBody>
      </p:sp>
      <p:pic>
        <p:nvPicPr>
          <p:cNvPr id="6" name="Picture 5"/>
          <p:cNvPicPr/>
          <p:nvPr/>
        </p:nvPicPr>
        <p:blipFill>
          <a:blip r:embed="rId2"/>
          <a:stretch>
            <a:fillRect/>
          </a:stretch>
        </p:blipFill>
        <p:spPr>
          <a:xfrm>
            <a:off x="609600" y="2209800"/>
            <a:ext cx="7772400" cy="42672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800" dirty="0"/>
              <a:t>Load Test Execution</a:t>
            </a:r>
          </a:p>
        </p:txBody>
      </p:sp>
      <p:sp>
        <p:nvSpPr>
          <p:cNvPr id="5" name="Content Placeholder 4"/>
          <p:cNvSpPr>
            <a:spLocks noGrp="1"/>
          </p:cNvSpPr>
          <p:nvPr>
            <p:ph idx="1"/>
          </p:nvPr>
        </p:nvSpPr>
        <p:spPr/>
        <p:txBody>
          <a:bodyPr>
            <a:normAutofit/>
          </a:bodyPr>
          <a:lstStyle/>
          <a:p>
            <a:r>
              <a:rPr lang="en-US" sz="2000" b="1" dirty="0" smtClean="0"/>
              <a:t>Mixed test with percentage of iterations for every script</a:t>
            </a:r>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smtClean="0"/>
          </a:p>
          <a:p>
            <a:endParaRPr lang="en-US" sz="2000" b="1" dirty="0"/>
          </a:p>
          <a:p>
            <a:endParaRPr lang="en-US" sz="2000" b="1" dirty="0"/>
          </a:p>
        </p:txBody>
      </p:sp>
      <p:pic>
        <p:nvPicPr>
          <p:cNvPr id="6" name="Picture 5"/>
          <p:cNvPicPr/>
          <p:nvPr/>
        </p:nvPicPr>
        <p:blipFill>
          <a:blip r:embed="rId2"/>
          <a:stretch>
            <a:fillRect/>
          </a:stretch>
        </p:blipFill>
        <p:spPr>
          <a:xfrm>
            <a:off x="609600" y="2133600"/>
            <a:ext cx="7848600" cy="4419600"/>
          </a:xfrm>
          <a:prstGeom prst="rect">
            <a:avLst/>
          </a:prstGeom>
        </p:spPr>
      </p:pic>
    </p:spTree>
    <p:extLst>
      <p:ext uri="{BB962C8B-B14F-4D97-AF65-F5344CB8AC3E}">
        <p14:creationId xmlns:p14="http://schemas.microsoft.com/office/powerpoint/2010/main" val="2152462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1386</TotalTime>
  <Words>566</Words>
  <Application>Microsoft Office PowerPoint</Application>
  <PresentationFormat>On-screen Show (4:3)</PresentationFormat>
  <Paragraphs>304</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Executive</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Load Test Execution</vt:lpstr>
      <vt:lpstr>Reporting Feature</vt:lpstr>
      <vt:lpstr>Installing and Configuring Agent</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Testing Basics</dc:title>
  <dc:creator>User</dc:creator>
  <cp:lastModifiedBy>Dell</cp:lastModifiedBy>
  <cp:revision>179</cp:revision>
  <dcterms:created xsi:type="dcterms:W3CDTF">2006-08-16T00:00:00Z</dcterms:created>
  <dcterms:modified xsi:type="dcterms:W3CDTF">2017-07-09T03:34:46Z</dcterms:modified>
</cp:coreProperties>
</file>